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5" r:id="rId2"/>
    <p:sldId id="266" r:id="rId3"/>
    <p:sldId id="275" r:id="rId4"/>
    <p:sldId id="272" r:id="rId5"/>
    <p:sldId id="273" r:id="rId6"/>
    <p:sldId id="27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8BAA37-597F-419D-AEE2-1D6F84D53891}" v="30" dt="2022-12-09T14:03:01.9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682B0-88FF-4265-ACE3-EB9128DB0F9D}" type="datetimeFigureOut">
              <a:rPr lang="en-GB" smtClean="0"/>
              <a:t>13/12/2022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4E6E87-980A-4EAE-A639-C264717CEDAE}" type="slidenum">
              <a:rPr lang="en-GB" smtClean="0"/>
              <a:t>‹#›</a:t>
            </a:fld>
            <a:endParaRPr lang="en-GB"/>
          </a:p>
        </p:txBody>
      </p:sp>
    </p:spTree>
    <p:extLst>
      <p:ext uri="{BB962C8B-B14F-4D97-AF65-F5344CB8AC3E}">
        <p14:creationId xmlns:p14="http://schemas.microsoft.com/office/powerpoint/2010/main" val="898309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Right now, people in our poorest neighbourhoods are dying a decade earlier than people in the wealthiest areas. When we don’t have what we need to heat our homes, buy healthy food and are constantly worrying about making ends meet, it can lead to chronic stress, poor health and lives being cut short.’ </a:t>
            </a:r>
          </a:p>
        </p:txBody>
      </p:sp>
      <p:sp>
        <p:nvSpPr>
          <p:cNvPr id="4" name="Slide Number Placeholder 3"/>
          <p:cNvSpPr>
            <a:spLocks noGrp="1"/>
          </p:cNvSpPr>
          <p:nvPr>
            <p:ph type="sldNum" sz="quarter" idx="5"/>
          </p:nvPr>
        </p:nvSpPr>
        <p:spPr/>
        <p:txBody>
          <a:bodyPr/>
          <a:lstStyle/>
          <a:p>
            <a:fld id="{674E6E87-980A-4EAE-A639-C264717CEDAE}" type="slidenum">
              <a:rPr lang="en-GB" smtClean="0"/>
              <a:t>2</a:t>
            </a:fld>
            <a:endParaRPr lang="en-GB"/>
          </a:p>
        </p:txBody>
      </p:sp>
    </p:spTree>
    <p:extLst>
      <p:ext uri="{BB962C8B-B14F-4D97-AF65-F5344CB8AC3E}">
        <p14:creationId xmlns:p14="http://schemas.microsoft.com/office/powerpoint/2010/main" val="147942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22153-8D6C-9D34-BAA1-5490DC28EE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9EC097F-1E89-8D73-4205-578EDF5BAD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F21E664-70FA-A5E7-77B0-F06B9C018A95}"/>
              </a:ext>
            </a:extLst>
          </p:cNvPr>
          <p:cNvSpPr>
            <a:spLocks noGrp="1"/>
          </p:cNvSpPr>
          <p:nvPr>
            <p:ph type="dt" sz="half" idx="10"/>
          </p:nvPr>
        </p:nvSpPr>
        <p:spPr/>
        <p:txBody>
          <a:bodyPr/>
          <a:lstStyle/>
          <a:p>
            <a:fld id="{EE9AF4AF-1C2F-44BE-94EB-004410327874}" type="datetimeFigureOut">
              <a:rPr lang="en-GB" smtClean="0"/>
              <a:t>13/12/2022</a:t>
            </a:fld>
            <a:endParaRPr lang="en-GB"/>
          </a:p>
        </p:txBody>
      </p:sp>
      <p:sp>
        <p:nvSpPr>
          <p:cNvPr id="5" name="Footer Placeholder 4">
            <a:extLst>
              <a:ext uri="{FF2B5EF4-FFF2-40B4-BE49-F238E27FC236}">
                <a16:creationId xmlns:a16="http://schemas.microsoft.com/office/drawing/2014/main" id="{54272329-F9A1-345C-A98A-2C3E348BF6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D733F1-AD7C-C10A-5571-90E82CD52FA4}"/>
              </a:ext>
            </a:extLst>
          </p:cNvPr>
          <p:cNvSpPr>
            <a:spLocks noGrp="1"/>
          </p:cNvSpPr>
          <p:nvPr>
            <p:ph type="sldNum" sz="quarter" idx="12"/>
          </p:nvPr>
        </p:nvSpPr>
        <p:spPr/>
        <p:txBody>
          <a:bodyPr/>
          <a:lstStyle/>
          <a:p>
            <a:fld id="{D4AB7584-5902-4051-9FA3-F09C3803F6A0}" type="slidenum">
              <a:rPr lang="en-GB" smtClean="0"/>
              <a:t>‹#›</a:t>
            </a:fld>
            <a:endParaRPr lang="en-GB"/>
          </a:p>
        </p:txBody>
      </p:sp>
    </p:spTree>
    <p:extLst>
      <p:ext uri="{BB962C8B-B14F-4D97-AF65-F5344CB8AC3E}">
        <p14:creationId xmlns:p14="http://schemas.microsoft.com/office/powerpoint/2010/main" val="3136301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8DBF-8FE7-3FBA-374C-3F72AC8183C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88548C-C44A-B0F5-3926-65D7F00DD6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C65C2B-0EA1-4F06-99AD-43E901CF4F55}"/>
              </a:ext>
            </a:extLst>
          </p:cNvPr>
          <p:cNvSpPr>
            <a:spLocks noGrp="1"/>
          </p:cNvSpPr>
          <p:nvPr>
            <p:ph type="dt" sz="half" idx="10"/>
          </p:nvPr>
        </p:nvSpPr>
        <p:spPr/>
        <p:txBody>
          <a:bodyPr/>
          <a:lstStyle/>
          <a:p>
            <a:fld id="{EE9AF4AF-1C2F-44BE-94EB-004410327874}" type="datetimeFigureOut">
              <a:rPr lang="en-GB" smtClean="0"/>
              <a:t>13/12/2022</a:t>
            </a:fld>
            <a:endParaRPr lang="en-GB"/>
          </a:p>
        </p:txBody>
      </p:sp>
      <p:sp>
        <p:nvSpPr>
          <p:cNvPr id="5" name="Footer Placeholder 4">
            <a:extLst>
              <a:ext uri="{FF2B5EF4-FFF2-40B4-BE49-F238E27FC236}">
                <a16:creationId xmlns:a16="http://schemas.microsoft.com/office/drawing/2014/main" id="{CCC68972-9BDE-551C-17FB-5F0B96CEB5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201A43-A01A-1A19-AEED-9D8B5A0E1316}"/>
              </a:ext>
            </a:extLst>
          </p:cNvPr>
          <p:cNvSpPr>
            <a:spLocks noGrp="1"/>
          </p:cNvSpPr>
          <p:nvPr>
            <p:ph type="sldNum" sz="quarter" idx="12"/>
          </p:nvPr>
        </p:nvSpPr>
        <p:spPr/>
        <p:txBody>
          <a:bodyPr/>
          <a:lstStyle/>
          <a:p>
            <a:fld id="{D4AB7584-5902-4051-9FA3-F09C3803F6A0}" type="slidenum">
              <a:rPr lang="en-GB" smtClean="0"/>
              <a:t>‹#›</a:t>
            </a:fld>
            <a:endParaRPr lang="en-GB"/>
          </a:p>
        </p:txBody>
      </p:sp>
    </p:spTree>
    <p:extLst>
      <p:ext uri="{BB962C8B-B14F-4D97-AF65-F5344CB8AC3E}">
        <p14:creationId xmlns:p14="http://schemas.microsoft.com/office/powerpoint/2010/main" val="945761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3988BA-AF3A-6D48-289F-12D0ED43E47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A1234F1-1DE0-C371-2710-D92A4F2FCA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BED9B3-DD4F-E093-42F5-8FE61C33686C}"/>
              </a:ext>
            </a:extLst>
          </p:cNvPr>
          <p:cNvSpPr>
            <a:spLocks noGrp="1"/>
          </p:cNvSpPr>
          <p:nvPr>
            <p:ph type="dt" sz="half" idx="10"/>
          </p:nvPr>
        </p:nvSpPr>
        <p:spPr/>
        <p:txBody>
          <a:bodyPr/>
          <a:lstStyle/>
          <a:p>
            <a:fld id="{EE9AF4AF-1C2F-44BE-94EB-004410327874}" type="datetimeFigureOut">
              <a:rPr lang="en-GB" smtClean="0"/>
              <a:t>13/12/2022</a:t>
            </a:fld>
            <a:endParaRPr lang="en-GB"/>
          </a:p>
        </p:txBody>
      </p:sp>
      <p:sp>
        <p:nvSpPr>
          <p:cNvPr id="5" name="Footer Placeholder 4">
            <a:extLst>
              <a:ext uri="{FF2B5EF4-FFF2-40B4-BE49-F238E27FC236}">
                <a16:creationId xmlns:a16="http://schemas.microsoft.com/office/drawing/2014/main" id="{CA8FFABD-FB62-F7F4-A1F6-8CCF6ACD7D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E3CA87-27CA-7A62-1ECB-05B96F9A130D}"/>
              </a:ext>
            </a:extLst>
          </p:cNvPr>
          <p:cNvSpPr>
            <a:spLocks noGrp="1"/>
          </p:cNvSpPr>
          <p:nvPr>
            <p:ph type="sldNum" sz="quarter" idx="12"/>
          </p:nvPr>
        </p:nvSpPr>
        <p:spPr/>
        <p:txBody>
          <a:bodyPr/>
          <a:lstStyle/>
          <a:p>
            <a:fld id="{D4AB7584-5902-4051-9FA3-F09C3803F6A0}" type="slidenum">
              <a:rPr lang="en-GB" smtClean="0"/>
              <a:t>‹#›</a:t>
            </a:fld>
            <a:endParaRPr lang="en-GB"/>
          </a:p>
        </p:txBody>
      </p:sp>
    </p:spTree>
    <p:extLst>
      <p:ext uri="{BB962C8B-B14F-4D97-AF65-F5344CB8AC3E}">
        <p14:creationId xmlns:p14="http://schemas.microsoft.com/office/powerpoint/2010/main" val="1711659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42E3-D5F4-F53F-4E66-1F9F900BDDF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4032FA-48A1-B4B7-47E9-63E7C46334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C8E747-59ED-FDEE-340A-67B5CF0D5D4E}"/>
              </a:ext>
            </a:extLst>
          </p:cNvPr>
          <p:cNvSpPr>
            <a:spLocks noGrp="1"/>
          </p:cNvSpPr>
          <p:nvPr>
            <p:ph type="dt" sz="half" idx="10"/>
          </p:nvPr>
        </p:nvSpPr>
        <p:spPr/>
        <p:txBody>
          <a:bodyPr/>
          <a:lstStyle/>
          <a:p>
            <a:fld id="{EE9AF4AF-1C2F-44BE-94EB-004410327874}" type="datetimeFigureOut">
              <a:rPr lang="en-GB" smtClean="0"/>
              <a:t>13/12/2022</a:t>
            </a:fld>
            <a:endParaRPr lang="en-GB"/>
          </a:p>
        </p:txBody>
      </p:sp>
      <p:sp>
        <p:nvSpPr>
          <p:cNvPr id="5" name="Footer Placeholder 4">
            <a:extLst>
              <a:ext uri="{FF2B5EF4-FFF2-40B4-BE49-F238E27FC236}">
                <a16:creationId xmlns:a16="http://schemas.microsoft.com/office/drawing/2014/main" id="{D9FDFE48-E89E-2591-A1D1-2781BA5CAC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D741AF-3A99-0EDC-9518-903365760FA9}"/>
              </a:ext>
            </a:extLst>
          </p:cNvPr>
          <p:cNvSpPr>
            <a:spLocks noGrp="1"/>
          </p:cNvSpPr>
          <p:nvPr>
            <p:ph type="sldNum" sz="quarter" idx="12"/>
          </p:nvPr>
        </p:nvSpPr>
        <p:spPr/>
        <p:txBody>
          <a:bodyPr/>
          <a:lstStyle/>
          <a:p>
            <a:fld id="{D4AB7584-5902-4051-9FA3-F09C3803F6A0}" type="slidenum">
              <a:rPr lang="en-GB" smtClean="0"/>
              <a:t>‹#›</a:t>
            </a:fld>
            <a:endParaRPr lang="en-GB"/>
          </a:p>
        </p:txBody>
      </p:sp>
    </p:spTree>
    <p:extLst>
      <p:ext uri="{BB962C8B-B14F-4D97-AF65-F5344CB8AC3E}">
        <p14:creationId xmlns:p14="http://schemas.microsoft.com/office/powerpoint/2010/main" val="401743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7B8B1-7B0D-26BB-E249-E8A67CE002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7B3957-7E1D-B127-F1F9-0C83377F5C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E7D149-5EC8-969D-62BE-A57A6C1599B0}"/>
              </a:ext>
            </a:extLst>
          </p:cNvPr>
          <p:cNvSpPr>
            <a:spLocks noGrp="1"/>
          </p:cNvSpPr>
          <p:nvPr>
            <p:ph type="dt" sz="half" idx="10"/>
          </p:nvPr>
        </p:nvSpPr>
        <p:spPr/>
        <p:txBody>
          <a:bodyPr/>
          <a:lstStyle/>
          <a:p>
            <a:fld id="{EE9AF4AF-1C2F-44BE-94EB-004410327874}" type="datetimeFigureOut">
              <a:rPr lang="en-GB" smtClean="0"/>
              <a:t>13/12/2022</a:t>
            </a:fld>
            <a:endParaRPr lang="en-GB"/>
          </a:p>
        </p:txBody>
      </p:sp>
      <p:sp>
        <p:nvSpPr>
          <p:cNvPr id="5" name="Footer Placeholder 4">
            <a:extLst>
              <a:ext uri="{FF2B5EF4-FFF2-40B4-BE49-F238E27FC236}">
                <a16:creationId xmlns:a16="http://schemas.microsoft.com/office/drawing/2014/main" id="{97572349-CB74-7D8D-B14E-B057BC0654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119949-E064-2595-BD8F-2ECC46116D19}"/>
              </a:ext>
            </a:extLst>
          </p:cNvPr>
          <p:cNvSpPr>
            <a:spLocks noGrp="1"/>
          </p:cNvSpPr>
          <p:nvPr>
            <p:ph type="sldNum" sz="quarter" idx="12"/>
          </p:nvPr>
        </p:nvSpPr>
        <p:spPr/>
        <p:txBody>
          <a:bodyPr/>
          <a:lstStyle/>
          <a:p>
            <a:fld id="{D4AB7584-5902-4051-9FA3-F09C3803F6A0}" type="slidenum">
              <a:rPr lang="en-GB" smtClean="0"/>
              <a:t>‹#›</a:t>
            </a:fld>
            <a:endParaRPr lang="en-GB"/>
          </a:p>
        </p:txBody>
      </p:sp>
    </p:spTree>
    <p:extLst>
      <p:ext uri="{BB962C8B-B14F-4D97-AF65-F5344CB8AC3E}">
        <p14:creationId xmlns:p14="http://schemas.microsoft.com/office/powerpoint/2010/main" val="2695733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DF2BB-D1D2-0FA5-D92C-FB2A31B769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D63383-E665-571D-D6C6-BC8B6996F8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391C18-3A5E-8DC8-A06D-D0AD3384EF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203519F-CD47-6707-0E27-2A83EAF05517}"/>
              </a:ext>
            </a:extLst>
          </p:cNvPr>
          <p:cNvSpPr>
            <a:spLocks noGrp="1"/>
          </p:cNvSpPr>
          <p:nvPr>
            <p:ph type="dt" sz="half" idx="10"/>
          </p:nvPr>
        </p:nvSpPr>
        <p:spPr/>
        <p:txBody>
          <a:bodyPr/>
          <a:lstStyle/>
          <a:p>
            <a:fld id="{EE9AF4AF-1C2F-44BE-94EB-004410327874}" type="datetimeFigureOut">
              <a:rPr lang="en-GB" smtClean="0"/>
              <a:t>13/12/2022</a:t>
            </a:fld>
            <a:endParaRPr lang="en-GB"/>
          </a:p>
        </p:txBody>
      </p:sp>
      <p:sp>
        <p:nvSpPr>
          <p:cNvPr id="6" name="Footer Placeholder 5">
            <a:extLst>
              <a:ext uri="{FF2B5EF4-FFF2-40B4-BE49-F238E27FC236}">
                <a16:creationId xmlns:a16="http://schemas.microsoft.com/office/drawing/2014/main" id="{BE9526AE-BA79-CB97-4A16-69A1688633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D43903-3E7B-AF7E-F775-F55682832851}"/>
              </a:ext>
            </a:extLst>
          </p:cNvPr>
          <p:cNvSpPr>
            <a:spLocks noGrp="1"/>
          </p:cNvSpPr>
          <p:nvPr>
            <p:ph type="sldNum" sz="quarter" idx="12"/>
          </p:nvPr>
        </p:nvSpPr>
        <p:spPr/>
        <p:txBody>
          <a:bodyPr/>
          <a:lstStyle/>
          <a:p>
            <a:fld id="{D4AB7584-5902-4051-9FA3-F09C3803F6A0}" type="slidenum">
              <a:rPr lang="en-GB" smtClean="0"/>
              <a:t>‹#›</a:t>
            </a:fld>
            <a:endParaRPr lang="en-GB"/>
          </a:p>
        </p:txBody>
      </p:sp>
    </p:spTree>
    <p:extLst>
      <p:ext uri="{BB962C8B-B14F-4D97-AF65-F5344CB8AC3E}">
        <p14:creationId xmlns:p14="http://schemas.microsoft.com/office/powerpoint/2010/main" val="3926966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51D2B-E1B6-057C-EB28-E9C640095BD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B72DE0-9347-7326-C750-02EEA05C0C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AE80BE-8799-F6AC-A465-9133C15D81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565643F-BF43-F6FC-B866-9CCCFCF962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6F0E69-BBE0-91F6-0E76-BACD6DEF69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E8D9B64-D99E-F74F-4790-D87CCF4D87EE}"/>
              </a:ext>
            </a:extLst>
          </p:cNvPr>
          <p:cNvSpPr>
            <a:spLocks noGrp="1"/>
          </p:cNvSpPr>
          <p:nvPr>
            <p:ph type="dt" sz="half" idx="10"/>
          </p:nvPr>
        </p:nvSpPr>
        <p:spPr/>
        <p:txBody>
          <a:bodyPr/>
          <a:lstStyle/>
          <a:p>
            <a:fld id="{EE9AF4AF-1C2F-44BE-94EB-004410327874}" type="datetimeFigureOut">
              <a:rPr lang="en-GB" smtClean="0"/>
              <a:t>13/12/2022</a:t>
            </a:fld>
            <a:endParaRPr lang="en-GB"/>
          </a:p>
        </p:txBody>
      </p:sp>
      <p:sp>
        <p:nvSpPr>
          <p:cNvPr id="8" name="Footer Placeholder 7">
            <a:extLst>
              <a:ext uri="{FF2B5EF4-FFF2-40B4-BE49-F238E27FC236}">
                <a16:creationId xmlns:a16="http://schemas.microsoft.com/office/drawing/2014/main" id="{DCF480B0-733D-8856-5B65-B3A9E0647C0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CFC64C4-28DA-4ADC-320E-C3E4301EEBD4}"/>
              </a:ext>
            </a:extLst>
          </p:cNvPr>
          <p:cNvSpPr>
            <a:spLocks noGrp="1"/>
          </p:cNvSpPr>
          <p:nvPr>
            <p:ph type="sldNum" sz="quarter" idx="12"/>
          </p:nvPr>
        </p:nvSpPr>
        <p:spPr/>
        <p:txBody>
          <a:bodyPr/>
          <a:lstStyle/>
          <a:p>
            <a:fld id="{D4AB7584-5902-4051-9FA3-F09C3803F6A0}" type="slidenum">
              <a:rPr lang="en-GB" smtClean="0"/>
              <a:t>‹#›</a:t>
            </a:fld>
            <a:endParaRPr lang="en-GB"/>
          </a:p>
        </p:txBody>
      </p:sp>
    </p:spTree>
    <p:extLst>
      <p:ext uri="{BB962C8B-B14F-4D97-AF65-F5344CB8AC3E}">
        <p14:creationId xmlns:p14="http://schemas.microsoft.com/office/powerpoint/2010/main" val="2645831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28959-1CE9-6513-433F-1A950AD8253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88C2ED7-1FEC-6437-84C0-177C65672B17}"/>
              </a:ext>
            </a:extLst>
          </p:cNvPr>
          <p:cNvSpPr>
            <a:spLocks noGrp="1"/>
          </p:cNvSpPr>
          <p:nvPr>
            <p:ph type="dt" sz="half" idx="10"/>
          </p:nvPr>
        </p:nvSpPr>
        <p:spPr/>
        <p:txBody>
          <a:bodyPr/>
          <a:lstStyle/>
          <a:p>
            <a:fld id="{EE9AF4AF-1C2F-44BE-94EB-004410327874}" type="datetimeFigureOut">
              <a:rPr lang="en-GB" smtClean="0"/>
              <a:t>13/12/2022</a:t>
            </a:fld>
            <a:endParaRPr lang="en-GB"/>
          </a:p>
        </p:txBody>
      </p:sp>
      <p:sp>
        <p:nvSpPr>
          <p:cNvPr id="4" name="Footer Placeholder 3">
            <a:extLst>
              <a:ext uri="{FF2B5EF4-FFF2-40B4-BE49-F238E27FC236}">
                <a16:creationId xmlns:a16="http://schemas.microsoft.com/office/drawing/2014/main" id="{F70DA6B8-079C-40E2-7CCB-6D96092703A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9B8F125-C4DB-C83E-9060-625CEDA89B4B}"/>
              </a:ext>
            </a:extLst>
          </p:cNvPr>
          <p:cNvSpPr>
            <a:spLocks noGrp="1"/>
          </p:cNvSpPr>
          <p:nvPr>
            <p:ph type="sldNum" sz="quarter" idx="12"/>
          </p:nvPr>
        </p:nvSpPr>
        <p:spPr/>
        <p:txBody>
          <a:bodyPr/>
          <a:lstStyle/>
          <a:p>
            <a:fld id="{D4AB7584-5902-4051-9FA3-F09C3803F6A0}" type="slidenum">
              <a:rPr lang="en-GB" smtClean="0"/>
              <a:t>‹#›</a:t>
            </a:fld>
            <a:endParaRPr lang="en-GB"/>
          </a:p>
        </p:txBody>
      </p:sp>
    </p:spTree>
    <p:extLst>
      <p:ext uri="{BB962C8B-B14F-4D97-AF65-F5344CB8AC3E}">
        <p14:creationId xmlns:p14="http://schemas.microsoft.com/office/powerpoint/2010/main" val="4288981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5A5A59-6DFD-F824-FCB5-1427A29B0768}"/>
              </a:ext>
            </a:extLst>
          </p:cNvPr>
          <p:cNvSpPr>
            <a:spLocks noGrp="1"/>
          </p:cNvSpPr>
          <p:nvPr>
            <p:ph type="dt" sz="half" idx="10"/>
          </p:nvPr>
        </p:nvSpPr>
        <p:spPr/>
        <p:txBody>
          <a:bodyPr/>
          <a:lstStyle/>
          <a:p>
            <a:fld id="{EE9AF4AF-1C2F-44BE-94EB-004410327874}" type="datetimeFigureOut">
              <a:rPr lang="en-GB" smtClean="0"/>
              <a:t>13/12/2022</a:t>
            </a:fld>
            <a:endParaRPr lang="en-GB"/>
          </a:p>
        </p:txBody>
      </p:sp>
      <p:sp>
        <p:nvSpPr>
          <p:cNvPr id="3" name="Footer Placeholder 2">
            <a:extLst>
              <a:ext uri="{FF2B5EF4-FFF2-40B4-BE49-F238E27FC236}">
                <a16:creationId xmlns:a16="http://schemas.microsoft.com/office/drawing/2014/main" id="{DC1590F8-3AA1-C427-75CF-EE065567983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EF204F5-83AF-4C32-DDBA-8A563AC39433}"/>
              </a:ext>
            </a:extLst>
          </p:cNvPr>
          <p:cNvSpPr>
            <a:spLocks noGrp="1"/>
          </p:cNvSpPr>
          <p:nvPr>
            <p:ph type="sldNum" sz="quarter" idx="12"/>
          </p:nvPr>
        </p:nvSpPr>
        <p:spPr/>
        <p:txBody>
          <a:bodyPr/>
          <a:lstStyle/>
          <a:p>
            <a:fld id="{D4AB7584-5902-4051-9FA3-F09C3803F6A0}" type="slidenum">
              <a:rPr lang="en-GB" smtClean="0"/>
              <a:t>‹#›</a:t>
            </a:fld>
            <a:endParaRPr lang="en-GB"/>
          </a:p>
        </p:txBody>
      </p:sp>
    </p:spTree>
    <p:extLst>
      <p:ext uri="{BB962C8B-B14F-4D97-AF65-F5344CB8AC3E}">
        <p14:creationId xmlns:p14="http://schemas.microsoft.com/office/powerpoint/2010/main" val="142173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5E413-F62C-78D6-E085-E6B56964E1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0912C16-D39F-0E2F-7592-D8510E2E24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B07CF6E-82CB-96BA-0524-44F7C302E9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90B567-4E50-C72D-CD48-4D9553D2F865}"/>
              </a:ext>
            </a:extLst>
          </p:cNvPr>
          <p:cNvSpPr>
            <a:spLocks noGrp="1"/>
          </p:cNvSpPr>
          <p:nvPr>
            <p:ph type="dt" sz="half" idx="10"/>
          </p:nvPr>
        </p:nvSpPr>
        <p:spPr/>
        <p:txBody>
          <a:bodyPr/>
          <a:lstStyle/>
          <a:p>
            <a:fld id="{EE9AF4AF-1C2F-44BE-94EB-004410327874}" type="datetimeFigureOut">
              <a:rPr lang="en-GB" smtClean="0"/>
              <a:t>13/12/2022</a:t>
            </a:fld>
            <a:endParaRPr lang="en-GB"/>
          </a:p>
        </p:txBody>
      </p:sp>
      <p:sp>
        <p:nvSpPr>
          <p:cNvPr id="6" name="Footer Placeholder 5">
            <a:extLst>
              <a:ext uri="{FF2B5EF4-FFF2-40B4-BE49-F238E27FC236}">
                <a16:creationId xmlns:a16="http://schemas.microsoft.com/office/drawing/2014/main" id="{E3860AB7-F878-52CA-5EBC-1523784CB4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C96619-1FA5-C442-D7E0-10F428F54550}"/>
              </a:ext>
            </a:extLst>
          </p:cNvPr>
          <p:cNvSpPr>
            <a:spLocks noGrp="1"/>
          </p:cNvSpPr>
          <p:nvPr>
            <p:ph type="sldNum" sz="quarter" idx="12"/>
          </p:nvPr>
        </p:nvSpPr>
        <p:spPr/>
        <p:txBody>
          <a:bodyPr/>
          <a:lstStyle/>
          <a:p>
            <a:fld id="{D4AB7584-5902-4051-9FA3-F09C3803F6A0}" type="slidenum">
              <a:rPr lang="en-GB" smtClean="0"/>
              <a:t>‹#›</a:t>
            </a:fld>
            <a:endParaRPr lang="en-GB"/>
          </a:p>
        </p:txBody>
      </p:sp>
    </p:spTree>
    <p:extLst>
      <p:ext uri="{BB962C8B-B14F-4D97-AF65-F5344CB8AC3E}">
        <p14:creationId xmlns:p14="http://schemas.microsoft.com/office/powerpoint/2010/main" val="2958723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6179B-6117-5316-6C36-26FE4F5485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C1D3DAB-E2CF-FF05-CD6A-AD7523E7CB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193422C-92C0-CC08-BCD8-8E71CA986D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4A7597-F6E7-24F4-3690-68A5F9ACFDDA}"/>
              </a:ext>
            </a:extLst>
          </p:cNvPr>
          <p:cNvSpPr>
            <a:spLocks noGrp="1"/>
          </p:cNvSpPr>
          <p:nvPr>
            <p:ph type="dt" sz="half" idx="10"/>
          </p:nvPr>
        </p:nvSpPr>
        <p:spPr/>
        <p:txBody>
          <a:bodyPr/>
          <a:lstStyle/>
          <a:p>
            <a:fld id="{EE9AF4AF-1C2F-44BE-94EB-004410327874}" type="datetimeFigureOut">
              <a:rPr lang="en-GB" smtClean="0"/>
              <a:t>13/12/2022</a:t>
            </a:fld>
            <a:endParaRPr lang="en-GB"/>
          </a:p>
        </p:txBody>
      </p:sp>
      <p:sp>
        <p:nvSpPr>
          <p:cNvPr id="6" name="Footer Placeholder 5">
            <a:extLst>
              <a:ext uri="{FF2B5EF4-FFF2-40B4-BE49-F238E27FC236}">
                <a16:creationId xmlns:a16="http://schemas.microsoft.com/office/drawing/2014/main" id="{5F534C85-4AF8-732A-4892-050EFAC93B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D4C7A5-0D57-6046-066E-706057201744}"/>
              </a:ext>
            </a:extLst>
          </p:cNvPr>
          <p:cNvSpPr>
            <a:spLocks noGrp="1"/>
          </p:cNvSpPr>
          <p:nvPr>
            <p:ph type="sldNum" sz="quarter" idx="12"/>
          </p:nvPr>
        </p:nvSpPr>
        <p:spPr/>
        <p:txBody>
          <a:bodyPr/>
          <a:lstStyle/>
          <a:p>
            <a:fld id="{D4AB7584-5902-4051-9FA3-F09C3803F6A0}" type="slidenum">
              <a:rPr lang="en-GB" smtClean="0"/>
              <a:t>‹#›</a:t>
            </a:fld>
            <a:endParaRPr lang="en-GB"/>
          </a:p>
        </p:txBody>
      </p:sp>
    </p:spTree>
    <p:extLst>
      <p:ext uri="{BB962C8B-B14F-4D97-AF65-F5344CB8AC3E}">
        <p14:creationId xmlns:p14="http://schemas.microsoft.com/office/powerpoint/2010/main" val="332923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0043C2-D29F-C2AF-1416-CA20ED6F94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8FA3F37-A6C6-C3E0-23E5-16B54BD012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BDC79E-AAFB-2E67-9AB0-1E53C6E92B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9AF4AF-1C2F-44BE-94EB-004410327874}" type="datetimeFigureOut">
              <a:rPr lang="en-GB" smtClean="0"/>
              <a:t>13/12/2022</a:t>
            </a:fld>
            <a:endParaRPr lang="en-GB"/>
          </a:p>
        </p:txBody>
      </p:sp>
      <p:sp>
        <p:nvSpPr>
          <p:cNvPr id="5" name="Footer Placeholder 4">
            <a:extLst>
              <a:ext uri="{FF2B5EF4-FFF2-40B4-BE49-F238E27FC236}">
                <a16:creationId xmlns:a16="http://schemas.microsoft.com/office/drawing/2014/main" id="{273D45B6-BDC8-564D-2A2E-AFEA112D4F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E624547-B4EB-4EE5-2FCD-D2A97C4A97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AB7584-5902-4051-9FA3-F09C3803F6A0}" type="slidenum">
              <a:rPr lang="en-GB" smtClean="0"/>
              <a:t>‹#›</a:t>
            </a:fld>
            <a:endParaRPr lang="en-GB"/>
          </a:p>
        </p:txBody>
      </p:sp>
    </p:spTree>
    <p:extLst>
      <p:ext uri="{BB962C8B-B14F-4D97-AF65-F5344CB8AC3E}">
        <p14:creationId xmlns:p14="http://schemas.microsoft.com/office/powerpoint/2010/main" val="2715699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ur01.safelinks.protection.outlook.com/?url=https%3A%2F%2Fexplorekent.org%2F&amp;data=05%7C01%7CEllen.Schwartz%40kent.gov.uk%7Ce7e0bf63cbe642cddc1a08dad6960de4%7C3253a20dc7354bfea8b73e6ab37f5f90%7C0%7C0%7C638058237202295253%7CUnknown%7CTWFpbGZsb3d8eyJWIjoiMC4wLjAwMDAiLCJQIjoiV2luMzIiLCJBTiI6Ik1haWwiLCJXVCI6Mn0%3D%7C3000%7C%7C%7C&amp;sdata=PNYEW3GYucH2YEbRkzOONkQB72no41QcA%2BbdAuua0Ao%3D&amp;reserved=0" TargetMode="External"/><Relationship Id="rId2" Type="http://schemas.openxmlformats.org/officeDocument/2006/relationships/hyperlink" Target="https://eur01.safelinks.protection.outlook.com/?url=https%3A%2F%2Fwww.everydayactivekent.org.uk%2F&amp;data=05%7C01%7CEllen.Schwartz%40kent.gov.uk%7Ce7e0bf63cbe642cddc1a08dad6960de4%7C3253a20dc7354bfea8b73e6ab37f5f90%7C0%7C0%7C638058237202295253%7CUnknown%7CTWFpbGZsb3d8eyJWIjoiMC4wLjAwMDAiLCJQIjoiV2luMzIiLCJBTiI6Ik1haWwiLCJXVCI6Mn0%3D%7C3000%7C%7C%7C&amp;sdata=sUQGYjTKw1Hrs5v5yeHiyj9szJdpS1dJAJjMyEjBetI%3D&amp;reserved=0"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s://eur01.safelinks.protection.outlook.com/?url=https%3A%2F%2Fwww.everydayactivekent.org.uk%2Fwinterwellbeinginkent%2F&amp;data=05%7C01%7CEllen.Schwartz%40kent.gov.uk%7Ce7e0bf63cbe642cddc1a08dad6960de4%7C3253a20dc7354bfea8b73e6ab37f5f90%7C0%7C0%7C638058237202451503%7CUnknown%7CTWFpbGZsb3d8eyJWIjoiMC4wLjAwMDAiLCJQIjoiV2luMzIiLCJBTiI6Ik1haWwiLCJXVCI6Mn0%3D%7C3000%7C%7C%7C&amp;sdata=iuWifuFCwwQbE%2BYO0SGKgtQ%2Fzoc0FmH5MOB6t%2BnCGWE%3D&amp;reserved=0" TargetMode="External"/><Relationship Id="rId4" Type="http://schemas.openxmlformats.org/officeDocument/2006/relationships/hyperlink" Target="https://eur01.safelinks.protection.outlook.com/?url=https%3A%2F%2Fwww.everydayactivekent.org.uk%2Fhints-and-tips%2Foutdoors-is-free%2F&amp;data=05%7C01%7CEllen.Schwartz%40kent.gov.uk%7Ce7e0bf63cbe642cddc1a08dad6960de4%7C3253a20dc7354bfea8b73e6ab37f5f90%7C0%7C0%7C638058237202295253%7CUnknown%7CTWFpbGZsb3d8eyJWIjoiMC4wLjAwMDAiLCJQIjoiV2luMzIiLCJBTiI6Ik1haWwiLCJXVCI6Mn0%3D%7C3000%7C%7C%7C&amp;sdata=T9%2BRrMtIoJB21G5N4zwCYq0HPRGWTo6ow0VL260huBI%3D&amp;reserve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3" name="Rectangle 1042">
            <a:extLst>
              <a:ext uri="{FF2B5EF4-FFF2-40B4-BE49-F238E27FC236}">
                <a16:creationId xmlns:a16="http://schemas.microsoft.com/office/drawing/2014/main" id="{337940BB-FBC4-492E-BD92-3B7B914D0E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C10062-EC70-4287-B5CA-1F9C780B1C27}"/>
              </a:ext>
            </a:extLst>
          </p:cNvPr>
          <p:cNvSpPr>
            <a:spLocks noGrp="1"/>
          </p:cNvSpPr>
          <p:nvPr>
            <p:ph type="ctrTitle"/>
          </p:nvPr>
        </p:nvSpPr>
        <p:spPr>
          <a:xfrm>
            <a:off x="4853988" y="320041"/>
            <a:ext cx="6707084" cy="3892668"/>
          </a:xfrm>
        </p:spPr>
        <p:txBody>
          <a:bodyPr>
            <a:normAutofit/>
          </a:bodyPr>
          <a:lstStyle/>
          <a:p>
            <a:pPr algn="l"/>
            <a:r>
              <a:rPr lang="en-GB" sz="6600" dirty="0">
                <a:latin typeface="Century Gothic" panose="020B0502020202020204" pitchFamily="34" charset="0"/>
              </a:rPr>
              <a:t>Health and the Environment</a:t>
            </a:r>
          </a:p>
        </p:txBody>
      </p:sp>
      <p:sp>
        <p:nvSpPr>
          <p:cNvPr id="3" name="Subtitle 2">
            <a:extLst>
              <a:ext uri="{FF2B5EF4-FFF2-40B4-BE49-F238E27FC236}">
                <a16:creationId xmlns:a16="http://schemas.microsoft.com/office/drawing/2014/main" id="{1008A9D2-E660-4326-9BC0-3FC64FA8C026}"/>
              </a:ext>
            </a:extLst>
          </p:cNvPr>
          <p:cNvSpPr>
            <a:spLocks noGrp="1"/>
          </p:cNvSpPr>
          <p:nvPr>
            <p:ph type="subTitle" idx="1"/>
          </p:nvPr>
        </p:nvSpPr>
        <p:spPr>
          <a:xfrm>
            <a:off x="4853699" y="4631161"/>
            <a:ext cx="6707366" cy="1569486"/>
          </a:xfrm>
        </p:spPr>
        <p:txBody>
          <a:bodyPr>
            <a:normAutofit/>
          </a:bodyPr>
          <a:lstStyle/>
          <a:p>
            <a:pPr algn="l"/>
            <a:r>
              <a:rPr lang="en-GB" b="1">
                <a:latin typeface="Century Gothic" panose="020B0502020202020204" pitchFamily="34" charset="0"/>
              </a:rPr>
              <a:t>Dr Ellen Schwartz</a:t>
            </a:r>
          </a:p>
          <a:p>
            <a:pPr algn="l"/>
            <a:r>
              <a:rPr lang="en-GB">
                <a:latin typeface="Century Gothic" panose="020B0502020202020204" pitchFamily="34" charset="0"/>
              </a:rPr>
              <a:t>Deputy Director of Public Health </a:t>
            </a:r>
          </a:p>
          <a:p>
            <a:pPr algn="l"/>
            <a:r>
              <a:rPr lang="en-GB">
                <a:latin typeface="Century Gothic" panose="020B0502020202020204" pitchFamily="34" charset="0"/>
              </a:rPr>
              <a:t>Kent County Council</a:t>
            </a:r>
          </a:p>
        </p:txBody>
      </p:sp>
      <p:sp>
        <p:nvSpPr>
          <p:cNvPr id="1045"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3987"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1">
            <a:extLst>
              <a:ext uri="{FF2B5EF4-FFF2-40B4-BE49-F238E27FC236}">
                <a16:creationId xmlns:a16="http://schemas.microsoft.com/office/drawing/2014/main" id="{77A3EC2D-E2ED-4415-9384-46328D5D37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96600" y="6013450"/>
            <a:ext cx="12954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descr="Knole Park - Wikipedia">
            <a:extLst>
              <a:ext uri="{FF2B5EF4-FFF2-40B4-BE49-F238E27FC236}">
                <a16:creationId xmlns:a16="http://schemas.microsoft.com/office/drawing/2014/main" id="{CF89D437-6299-40E1-B762-A6BA71AC04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8" y="825499"/>
            <a:ext cx="3523927" cy="2366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8443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2000"/>
                                  </p:stCondLst>
                                  <p:iterate type="lt">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4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Chart, sunburst chart&#10;&#10;Description automatically generated">
            <a:extLst>
              <a:ext uri="{FF2B5EF4-FFF2-40B4-BE49-F238E27FC236}">
                <a16:creationId xmlns:a16="http://schemas.microsoft.com/office/drawing/2014/main" id="{33EDC3C8-3BB0-4F4E-8487-354B7748948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78095" y="197187"/>
            <a:ext cx="6285984" cy="6255956"/>
          </a:xfrm>
          <a:prstGeom prst="rect">
            <a:avLst/>
          </a:prstGeom>
          <a:ln>
            <a:noFill/>
          </a:ln>
        </p:spPr>
      </p:pic>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1">
            <a:extLst>
              <a:ext uri="{FF2B5EF4-FFF2-40B4-BE49-F238E27FC236}">
                <a16:creationId xmlns:a16="http://schemas.microsoft.com/office/drawing/2014/main" id="{421F995E-F159-4155-A431-CA2127E42E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96600" y="6013450"/>
            <a:ext cx="12954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9831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4B44D-D692-43CE-9B48-4A8F0EBE6A1C}"/>
              </a:ext>
            </a:extLst>
          </p:cNvPr>
          <p:cNvSpPr>
            <a:spLocks noGrp="1"/>
          </p:cNvSpPr>
          <p:nvPr>
            <p:ph type="title"/>
          </p:nvPr>
        </p:nvSpPr>
        <p:spPr/>
        <p:txBody>
          <a:bodyPr/>
          <a:lstStyle/>
          <a:p>
            <a:r>
              <a:rPr lang="en-GB" dirty="0"/>
              <a:t>Building blocks for health</a:t>
            </a:r>
          </a:p>
        </p:txBody>
      </p:sp>
      <p:sp>
        <p:nvSpPr>
          <p:cNvPr id="4" name="Rectangle 3">
            <a:extLst>
              <a:ext uri="{FF2B5EF4-FFF2-40B4-BE49-F238E27FC236}">
                <a16:creationId xmlns:a16="http://schemas.microsoft.com/office/drawing/2014/main" id="{D428C517-39A8-4F2C-A71C-00B579A38738}"/>
              </a:ext>
            </a:extLst>
          </p:cNvPr>
          <p:cNvSpPr/>
          <p:nvPr/>
        </p:nvSpPr>
        <p:spPr>
          <a:xfrm>
            <a:off x="2108769" y="2196395"/>
            <a:ext cx="3657601"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Surroundings </a:t>
            </a:r>
          </a:p>
        </p:txBody>
      </p:sp>
      <p:sp>
        <p:nvSpPr>
          <p:cNvPr id="6" name="Content Placeholder 5">
            <a:extLst>
              <a:ext uri="{FF2B5EF4-FFF2-40B4-BE49-F238E27FC236}">
                <a16:creationId xmlns:a16="http://schemas.microsoft.com/office/drawing/2014/main" id="{35B43F73-4D04-46CE-9A73-7C46B2BC2EC0}"/>
              </a:ext>
            </a:extLst>
          </p:cNvPr>
          <p:cNvSpPr>
            <a:spLocks noGrp="1"/>
          </p:cNvSpPr>
          <p:nvPr>
            <p:ph idx="1"/>
          </p:nvPr>
        </p:nvSpPr>
        <p:spPr>
          <a:xfrm>
            <a:off x="9061807" y="2815118"/>
            <a:ext cx="1387012" cy="293840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GB" dirty="0"/>
              <a:t>Work </a:t>
            </a:r>
          </a:p>
        </p:txBody>
      </p:sp>
      <p:sp>
        <p:nvSpPr>
          <p:cNvPr id="9" name="Content Placeholder 5">
            <a:extLst>
              <a:ext uri="{FF2B5EF4-FFF2-40B4-BE49-F238E27FC236}">
                <a16:creationId xmlns:a16="http://schemas.microsoft.com/office/drawing/2014/main" id="{81A85A03-5649-4CAA-9BDF-D406443CA0DD}"/>
              </a:ext>
            </a:extLst>
          </p:cNvPr>
          <p:cNvSpPr txBox="1">
            <a:spLocks/>
          </p:cNvSpPr>
          <p:nvPr/>
        </p:nvSpPr>
        <p:spPr>
          <a:xfrm>
            <a:off x="6000108" y="4530903"/>
            <a:ext cx="1869897" cy="183650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GB" dirty="0"/>
              <a:t>Housing </a:t>
            </a:r>
          </a:p>
        </p:txBody>
      </p:sp>
      <p:sp>
        <p:nvSpPr>
          <p:cNvPr id="10" name="Content Placeholder 5">
            <a:extLst>
              <a:ext uri="{FF2B5EF4-FFF2-40B4-BE49-F238E27FC236}">
                <a16:creationId xmlns:a16="http://schemas.microsoft.com/office/drawing/2014/main" id="{A67E8D32-F3CA-42C9-B660-EEBAF1A3CC51}"/>
              </a:ext>
            </a:extLst>
          </p:cNvPr>
          <p:cNvSpPr txBox="1">
            <a:spLocks/>
          </p:cNvSpPr>
          <p:nvPr/>
        </p:nvSpPr>
        <p:spPr>
          <a:xfrm>
            <a:off x="6241550" y="1468349"/>
            <a:ext cx="1869897" cy="196065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GB" dirty="0"/>
              <a:t>Education, </a:t>
            </a:r>
          </a:p>
          <a:p>
            <a:pPr marL="0" indent="0" algn="ctr">
              <a:buFont typeface="Arial" panose="020B0604020202020204" pitchFamily="34" charset="0"/>
              <a:buNone/>
            </a:pPr>
            <a:r>
              <a:rPr lang="en-GB" dirty="0"/>
              <a:t>Skills </a:t>
            </a:r>
          </a:p>
        </p:txBody>
      </p:sp>
      <p:sp>
        <p:nvSpPr>
          <p:cNvPr id="11" name="Content Placeholder 5">
            <a:extLst>
              <a:ext uri="{FF2B5EF4-FFF2-40B4-BE49-F238E27FC236}">
                <a16:creationId xmlns:a16="http://schemas.microsoft.com/office/drawing/2014/main" id="{0C281F1C-A381-4282-B6A6-FEAF2709CB62}"/>
              </a:ext>
            </a:extLst>
          </p:cNvPr>
          <p:cNvSpPr txBox="1">
            <a:spLocks/>
          </p:cNvSpPr>
          <p:nvPr/>
        </p:nvSpPr>
        <p:spPr>
          <a:xfrm>
            <a:off x="2604927" y="3429000"/>
            <a:ext cx="1387012" cy="29384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GB" dirty="0"/>
              <a:t>Food </a:t>
            </a:r>
          </a:p>
        </p:txBody>
      </p:sp>
      <p:sp>
        <p:nvSpPr>
          <p:cNvPr id="16" name="Content Placeholder 5">
            <a:extLst>
              <a:ext uri="{FF2B5EF4-FFF2-40B4-BE49-F238E27FC236}">
                <a16:creationId xmlns:a16="http://schemas.microsoft.com/office/drawing/2014/main" id="{6889E3EC-6777-41BB-8793-87C27ED9BDDC}"/>
              </a:ext>
            </a:extLst>
          </p:cNvPr>
          <p:cNvSpPr txBox="1">
            <a:spLocks/>
          </p:cNvSpPr>
          <p:nvPr/>
        </p:nvSpPr>
        <p:spPr>
          <a:xfrm>
            <a:off x="267128" y="2351068"/>
            <a:ext cx="1745751" cy="293840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GB" dirty="0"/>
              <a:t>Money, resources </a:t>
            </a:r>
          </a:p>
        </p:txBody>
      </p:sp>
      <p:sp>
        <p:nvSpPr>
          <p:cNvPr id="17" name="Rectangle 16">
            <a:extLst>
              <a:ext uri="{FF2B5EF4-FFF2-40B4-BE49-F238E27FC236}">
                <a16:creationId xmlns:a16="http://schemas.microsoft.com/office/drawing/2014/main" id="{DA254262-410E-4405-B698-38F3F87B8D98}"/>
              </a:ext>
            </a:extLst>
          </p:cNvPr>
          <p:cNvSpPr/>
          <p:nvPr/>
        </p:nvSpPr>
        <p:spPr>
          <a:xfrm>
            <a:off x="4517207" y="3522751"/>
            <a:ext cx="4246650" cy="9144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Family, friends, community </a:t>
            </a:r>
          </a:p>
        </p:txBody>
      </p:sp>
      <p:pic>
        <p:nvPicPr>
          <p:cNvPr id="18" name="Picture 1">
            <a:extLst>
              <a:ext uri="{FF2B5EF4-FFF2-40B4-BE49-F238E27FC236}">
                <a16:creationId xmlns:a16="http://schemas.microsoft.com/office/drawing/2014/main" id="{9159A5E5-591C-4E2B-B5CC-BE0B59FDA9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96600" y="6013450"/>
            <a:ext cx="12954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3192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C4AEC-A135-459F-8310-F04C7A8BBA93}"/>
              </a:ext>
            </a:extLst>
          </p:cNvPr>
          <p:cNvSpPr>
            <a:spLocks noGrp="1"/>
          </p:cNvSpPr>
          <p:nvPr>
            <p:ph type="title"/>
          </p:nvPr>
        </p:nvSpPr>
        <p:spPr/>
        <p:txBody>
          <a:bodyPr/>
          <a:lstStyle/>
          <a:p>
            <a:r>
              <a:rPr lang="en-GB" dirty="0"/>
              <a:t>Green Social Prescribing</a:t>
            </a:r>
          </a:p>
        </p:txBody>
      </p:sp>
      <p:sp>
        <p:nvSpPr>
          <p:cNvPr id="3" name="Content Placeholder 2">
            <a:extLst>
              <a:ext uri="{FF2B5EF4-FFF2-40B4-BE49-F238E27FC236}">
                <a16:creationId xmlns:a16="http://schemas.microsoft.com/office/drawing/2014/main" id="{675D83FF-18EA-4932-98DD-95AD6A4DE1F7}"/>
              </a:ext>
            </a:extLst>
          </p:cNvPr>
          <p:cNvSpPr>
            <a:spLocks noGrp="1"/>
          </p:cNvSpPr>
          <p:nvPr>
            <p:ph idx="1"/>
          </p:nvPr>
        </p:nvSpPr>
        <p:spPr>
          <a:xfrm>
            <a:off x="349322" y="1690688"/>
            <a:ext cx="11116638" cy="4656388"/>
          </a:xfrm>
        </p:spPr>
        <p:txBody>
          <a:bodyPr>
            <a:normAutofit lnSpcReduction="10000"/>
          </a:bodyPr>
          <a:lstStyle/>
          <a:p>
            <a:pPr marL="0" indent="0" algn="l" fontAlgn="base">
              <a:buNone/>
            </a:pPr>
            <a:r>
              <a:rPr lang="en-GB" b="1" dirty="0">
                <a:effectLst/>
                <a:latin typeface="+mj-lt"/>
              </a:rPr>
              <a:t>What are the benefits?</a:t>
            </a:r>
          </a:p>
          <a:p>
            <a:pPr marL="0" indent="0" algn="l" fontAlgn="base">
              <a:buNone/>
            </a:pPr>
            <a:br>
              <a:rPr lang="en-GB" b="0" dirty="0">
                <a:solidFill>
                  <a:srgbClr val="373534"/>
                </a:solidFill>
                <a:effectLst/>
                <a:latin typeface="+mj-lt"/>
              </a:rPr>
            </a:br>
            <a:r>
              <a:rPr lang="en-GB" b="0" dirty="0">
                <a:solidFill>
                  <a:srgbClr val="373534"/>
                </a:solidFill>
                <a:effectLst/>
                <a:latin typeface="+mj-lt"/>
              </a:rPr>
              <a:t>- </a:t>
            </a:r>
            <a:r>
              <a:rPr lang="en-GB" dirty="0">
                <a:solidFill>
                  <a:srgbClr val="373534"/>
                </a:solidFill>
                <a:latin typeface="+mj-lt"/>
              </a:rPr>
              <a:t>M</a:t>
            </a:r>
            <a:r>
              <a:rPr lang="en-GB" b="0" dirty="0">
                <a:solidFill>
                  <a:srgbClr val="373534"/>
                </a:solidFill>
                <a:effectLst/>
                <a:latin typeface="+mj-lt"/>
              </a:rPr>
              <a:t>ental wellbeing, connecting with nature</a:t>
            </a:r>
            <a:br>
              <a:rPr lang="en-GB" b="0" dirty="0">
                <a:solidFill>
                  <a:srgbClr val="373534"/>
                </a:solidFill>
                <a:effectLst/>
                <a:latin typeface="+mj-lt"/>
              </a:rPr>
            </a:br>
            <a:r>
              <a:rPr lang="en-GB" b="0" dirty="0">
                <a:solidFill>
                  <a:srgbClr val="373534"/>
                </a:solidFill>
                <a:effectLst/>
                <a:latin typeface="+mj-lt"/>
              </a:rPr>
              <a:t>- Self-esteem, confidence and mood</a:t>
            </a:r>
            <a:br>
              <a:rPr lang="en-GB" b="0" dirty="0">
                <a:solidFill>
                  <a:srgbClr val="373534"/>
                </a:solidFill>
                <a:effectLst/>
                <a:latin typeface="+mj-lt"/>
              </a:rPr>
            </a:br>
            <a:r>
              <a:rPr lang="en-GB" b="0" dirty="0">
                <a:solidFill>
                  <a:srgbClr val="373534"/>
                </a:solidFill>
                <a:effectLst/>
                <a:latin typeface="+mj-lt"/>
              </a:rPr>
              <a:t>- </a:t>
            </a:r>
            <a:r>
              <a:rPr lang="en-GB" dirty="0">
                <a:solidFill>
                  <a:srgbClr val="373534"/>
                </a:solidFill>
                <a:latin typeface="+mj-lt"/>
              </a:rPr>
              <a:t>H</a:t>
            </a:r>
            <a:r>
              <a:rPr lang="en-GB" b="0" dirty="0">
                <a:solidFill>
                  <a:srgbClr val="373534"/>
                </a:solidFill>
                <a:effectLst/>
                <a:latin typeface="+mj-lt"/>
              </a:rPr>
              <a:t>appiness, satisfaction and quality of life</a:t>
            </a:r>
            <a:br>
              <a:rPr lang="en-GB" b="0" dirty="0">
                <a:solidFill>
                  <a:srgbClr val="373534"/>
                </a:solidFill>
                <a:effectLst/>
                <a:latin typeface="+mj-lt"/>
              </a:rPr>
            </a:br>
            <a:r>
              <a:rPr lang="en-GB" b="0" dirty="0">
                <a:solidFill>
                  <a:srgbClr val="373534"/>
                </a:solidFill>
                <a:effectLst/>
                <a:latin typeface="+mj-lt"/>
              </a:rPr>
              <a:t>- </a:t>
            </a:r>
            <a:r>
              <a:rPr lang="en-GB" dirty="0">
                <a:solidFill>
                  <a:srgbClr val="373534"/>
                </a:solidFill>
                <a:latin typeface="+mj-lt"/>
              </a:rPr>
              <a:t>S</a:t>
            </a:r>
            <a:r>
              <a:rPr lang="en-GB" b="0" dirty="0">
                <a:solidFill>
                  <a:srgbClr val="373534"/>
                </a:solidFill>
                <a:effectLst/>
                <a:latin typeface="+mj-lt"/>
              </a:rPr>
              <a:t>ocial connections, inclusion and sense of belonging</a:t>
            </a:r>
            <a:br>
              <a:rPr lang="en-GB" b="0" dirty="0">
                <a:solidFill>
                  <a:srgbClr val="373534"/>
                </a:solidFill>
                <a:effectLst/>
                <a:latin typeface="+mj-lt"/>
              </a:rPr>
            </a:br>
            <a:r>
              <a:rPr lang="en-GB" dirty="0">
                <a:solidFill>
                  <a:srgbClr val="373534"/>
                </a:solidFill>
                <a:latin typeface="+mj-lt"/>
              </a:rPr>
              <a:t>-</a:t>
            </a:r>
            <a:r>
              <a:rPr lang="en-GB" b="0" dirty="0">
                <a:solidFill>
                  <a:srgbClr val="373534"/>
                </a:solidFill>
                <a:effectLst/>
                <a:latin typeface="+mj-lt"/>
              </a:rPr>
              <a:t> </a:t>
            </a:r>
            <a:r>
              <a:rPr lang="en-GB" dirty="0">
                <a:solidFill>
                  <a:srgbClr val="373534"/>
                </a:solidFill>
                <a:latin typeface="+mj-lt"/>
              </a:rPr>
              <a:t>S</a:t>
            </a:r>
            <a:r>
              <a:rPr lang="en-GB" b="0" dirty="0">
                <a:solidFill>
                  <a:srgbClr val="373534"/>
                </a:solidFill>
                <a:effectLst/>
                <a:latin typeface="+mj-lt"/>
              </a:rPr>
              <a:t>kills, meaningful activity and personal achievement</a:t>
            </a:r>
          </a:p>
          <a:p>
            <a:pPr marL="0" indent="0" algn="l" fontAlgn="base">
              <a:buNone/>
            </a:pPr>
            <a:r>
              <a:rPr lang="en-GB" dirty="0">
                <a:solidFill>
                  <a:srgbClr val="373534"/>
                </a:solidFill>
                <a:latin typeface="+mj-lt"/>
              </a:rPr>
              <a:t>- Preventing ill health in the first place</a:t>
            </a:r>
          </a:p>
          <a:p>
            <a:pPr marL="0" indent="0" algn="l" fontAlgn="base">
              <a:buNone/>
            </a:pPr>
            <a:r>
              <a:rPr lang="en-GB" dirty="0">
                <a:solidFill>
                  <a:srgbClr val="373534"/>
                </a:solidFill>
                <a:latin typeface="+mj-lt"/>
              </a:rPr>
              <a:t>- Formal pathways for treatment and support</a:t>
            </a:r>
          </a:p>
          <a:p>
            <a:pPr algn="l" fontAlgn="base">
              <a:buFontTx/>
              <a:buChar char="-"/>
            </a:pPr>
            <a:r>
              <a:rPr lang="en-GB" b="0" dirty="0">
                <a:solidFill>
                  <a:srgbClr val="373534"/>
                </a:solidFill>
                <a:effectLst/>
                <a:latin typeface="+mj-lt"/>
              </a:rPr>
              <a:t>Recovery from physical and mental illness</a:t>
            </a:r>
          </a:p>
          <a:p>
            <a:pPr algn="l" fontAlgn="base">
              <a:buFontTx/>
              <a:buChar char="-"/>
            </a:pPr>
            <a:r>
              <a:rPr lang="en-GB" dirty="0">
                <a:solidFill>
                  <a:srgbClr val="373534"/>
                </a:solidFill>
                <a:latin typeface="+mj-lt"/>
              </a:rPr>
              <a:t>Protecting the environment (biodiversity, tree planting)</a:t>
            </a:r>
            <a:endParaRPr lang="en-GB" b="0" dirty="0">
              <a:solidFill>
                <a:srgbClr val="373534"/>
              </a:solidFill>
              <a:effectLst/>
              <a:latin typeface="+mj-lt"/>
            </a:endParaRPr>
          </a:p>
          <a:p>
            <a:endParaRPr lang="en-GB" dirty="0"/>
          </a:p>
        </p:txBody>
      </p:sp>
      <p:pic>
        <p:nvPicPr>
          <p:cNvPr id="2050" name="Picture 2">
            <a:extLst>
              <a:ext uri="{FF2B5EF4-FFF2-40B4-BE49-F238E27FC236}">
                <a16:creationId xmlns:a16="http://schemas.microsoft.com/office/drawing/2014/main" id="{AE75AD1C-A943-41AE-964E-C49BEB6FB2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131" y="223284"/>
            <a:ext cx="3909829" cy="219927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
            <a:extLst>
              <a:ext uri="{FF2B5EF4-FFF2-40B4-BE49-F238E27FC236}">
                <a16:creationId xmlns:a16="http://schemas.microsoft.com/office/drawing/2014/main" id="{BA40321D-378B-4817-8AFE-2628DD410D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96600" y="6013450"/>
            <a:ext cx="12954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2111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B2C11-1216-4225-81E4-41CC551500FB}"/>
              </a:ext>
            </a:extLst>
          </p:cNvPr>
          <p:cNvSpPr>
            <a:spLocks noGrp="1"/>
          </p:cNvSpPr>
          <p:nvPr>
            <p:ph type="title"/>
          </p:nvPr>
        </p:nvSpPr>
        <p:spPr/>
        <p:txBody>
          <a:bodyPr/>
          <a:lstStyle/>
          <a:p>
            <a:r>
              <a:rPr lang="en-GB" dirty="0"/>
              <a:t>Green Social Prescribing opportunities</a:t>
            </a:r>
          </a:p>
        </p:txBody>
      </p:sp>
      <p:sp>
        <p:nvSpPr>
          <p:cNvPr id="3" name="Content Placeholder 2">
            <a:extLst>
              <a:ext uri="{FF2B5EF4-FFF2-40B4-BE49-F238E27FC236}">
                <a16:creationId xmlns:a16="http://schemas.microsoft.com/office/drawing/2014/main" id="{90DCCF06-97BF-4DB5-999E-4C8C5125F4D3}"/>
              </a:ext>
            </a:extLst>
          </p:cNvPr>
          <p:cNvSpPr>
            <a:spLocks noGrp="1"/>
          </p:cNvSpPr>
          <p:nvPr>
            <p:ph idx="1"/>
          </p:nvPr>
        </p:nvSpPr>
        <p:spPr/>
        <p:txBody>
          <a:bodyPr>
            <a:normAutofit/>
          </a:bodyPr>
          <a:lstStyle/>
          <a:p>
            <a:r>
              <a:rPr lang="en-GB" dirty="0"/>
              <a:t>Creating a partnership approach to health and green and blue spaces</a:t>
            </a:r>
          </a:p>
          <a:p>
            <a:r>
              <a:rPr lang="en-GB" dirty="0"/>
              <a:t>Joining up with the ICB on prevention and reducing inequalities</a:t>
            </a:r>
          </a:p>
          <a:p>
            <a:r>
              <a:rPr lang="en-GB" dirty="0"/>
              <a:t>Articulating the health benefits of the environment clearly</a:t>
            </a:r>
          </a:p>
          <a:p>
            <a:r>
              <a:rPr lang="en-GB" dirty="0"/>
              <a:t>Mapping green and blue opportunities against areas and individuals who need it most and improving access</a:t>
            </a:r>
          </a:p>
          <a:p>
            <a:r>
              <a:rPr lang="en-GB" dirty="0"/>
              <a:t>Creating opportunities along at all levels of prevention (before ill health starts, to alleviate ill health, during recovery)</a:t>
            </a:r>
          </a:p>
          <a:p>
            <a:r>
              <a:rPr lang="en-GB" dirty="0"/>
              <a:t>Exploring ways to engage with and protect the environment</a:t>
            </a:r>
          </a:p>
          <a:p>
            <a:r>
              <a:rPr lang="en-GB" dirty="0"/>
              <a:t>Creating and promoting good examples of practice</a:t>
            </a:r>
          </a:p>
        </p:txBody>
      </p:sp>
      <p:pic>
        <p:nvPicPr>
          <p:cNvPr id="4" name="Picture 1">
            <a:extLst>
              <a:ext uri="{FF2B5EF4-FFF2-40B4-BE49-F238E27FC236}">
                <a16:creationId xmlns:a16="http://schemas.microsoft.com/office/drawing/2014/main" id="{1CABBEFD-7B85-43AB-8852-1B6C0E321C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96600" y="6013450"/>
            <a:ext cx="12954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0537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B893F-6AC9-4915-AECB-E90584090A69}"/>
              </a:ext>
            </a:extLst>
          </p:cNvPr>
          <p:cNvSpPr>
            <a:spLocks noGrp="1"/>
          </p:cNvSpPr>
          <p:nvPr>
            <p:ph type="title"/>
          </p:nvPr>
        </p:nvSpPr>
        <p:spPr/>
        <p:txBody>
          <a:bodyPr/>
          <a:lstStyle/>
          <a:p>
            <a:r>
              <a:rPr lang="en-GB" dirty="0"/>
              <a:t>Examples of good practice</a:t>
            </a:r>
          </a:p>
        </p:txBody>
      </p:sp>
      <p:sp>
        <p:nvSpPr>
          <p:cNvPr id="5" name="TextBox 4">
            <a:extLst>
              <a:ext uri="{FF2B5EF4-FFF2-40B4-BE49-F238E27FC236}">
                <a16:creationId xmlns:a16="http://schemas.microsoft.com/office/drawing/2014/main" id="{6EA4E729-6AFA-4178-B9BD-28A97BBD0B63}"/>
              </a:ext>
            </a:extLst>
          </p:cNvPr>
          <p:cNvSpPr txBox="1"/>
          <p:nvPr/>
        </p:nvSpPr>
        <p:spPr>
          <a:xfrm>
            <a:off x="644703" y="1888198"/>
            <a:ext cx="10102065" cy="4524315"/>
          </a:xfrm>
          <a:prstGeom prst="rect">
            <a:avLst/>
          </a:prstGeom>
          <a:noFill/>
        </p:spPr>
        <p:txBody>
          <a:bodyPr wrap="square">
            <a:spAutoFit/>
          </a:bodyPr>
          <a:lstStyle/>
          <a:p>
            <a:pPr lvl="0"/>
            <a:r>
              <a:rPr lang="en-GB" sz="1800" dirty="0">
                <a:effectLst/>
                <a:latin typeface="Calibri" panose="020F0502020204030204" pitchFamily="34" charset="0"/>
                <a:ea typeface="Times New Roman" panose="02020603050405020304" pitchFamily="18" charset="0"/>
              </a:rPr>
              <a:t> </a:t>
            </a:r>
            <a:r>
              <a:rPr lang="en-GB" sz="2800" u="sng" dirty="0">
                <a:solidFill>
                  <a:srgbClr val="0563C1"/>
                </a:solidFill>
                <a:effectLst/>
                <a:latin typeface="Calibri" panose="020F0502020204030204" pitchFamily="34" charset="0"/>
                <a:ea typeface="Times New Roman" panose="02020603050405020304" pitchFamily="18" charset="0"/>
                <a:hlinkClick r:id="rId2"/>
              </a:rPr>
              <a:t>Everyday Active</a:t>
            </a:r>
            <a:r>
              <a:rPr lang="en-GB" sz="2800" dirty="0">
                <a:effectLst/>
                <a:latin typeface="Calibri" panose="020F0502020204030204" pitchFamily="34" charset="0"/>
                <a:ea typeface="Times New Roman" panose="02020603050405020304" pitchFamily="18" charset="0"/>
              </a:rPr>
              <a:t> </a:t>
            </a:r>
          </a:p>
          <a:p>
            <a:pPr lvl="0"/>
            <a:endParaRPr lang="en-GB" dirty="0">
              <a:latin typeface="Calibri" panose="020F0502020204030204" pitchFamily="34" charset="0"/>
              <a:ea typeface="Times New Roman" panose="02020603050405020304" pitchFamily="18" charset="0"/>
            </a:endParaRPr>
          </a:p>
          <a:p>
            <a:pPr lvl="0"/>
            <a:r>
              <a:rPr lang="en-GB" sz="2800" dirty="0">
                <a:effectLst/>
                <a:latin typeface="Calibri" panose="020F0502020204030204" pitchFamily="34" charset="0"/>
                <a:ea typeface="Times New Roman" panose="02020603050405020304" pitchFamily="18" charset="0"/>
              </a:rPr>
              <a:t>  </a:t>
            </a:r>
            <a:r>
              <a:rPr lang="en-GB" sz="2800" u="sng" dirty="0">
                <a:solidFill>
                  <a:srgbClr val="0563C1"/>
                </a:solidFill>
                <a:effectLst/>
                <a:latin typeface="Calibri" panose="020F0502020204030204" pitchFamily="34" charset="0"/>
                <a:ea typeface="Times New Roman" panose="02020603050405020304" pitchFamily="18" charset="0"/>
                <a:hlinkClick r:id="rId3"/>
              </a:rPr>
              <a:t>Explore Kent</a:t>
            </a:r>
            <a:r>
              <a:rPr lang="en-GB" sz="2800" dirty="0">
                <a:effectLst/>
                <a:latin typeface="Calibri" panose="020F0502020204030204" pitchFamily="34" charset="0"/>
                <a:ea typeface="Times New Roman" panose="02020603050405020304" pitchFamily="18" charset="0"/>
              </a:rPr>
              <a:t> 	 </a:t>
            </a:r>
            <a:r>
              <a:rPr lang="en-GB" sz="2800" u="sng" dirty="0">
                <a:solidFill>
                  <a:srgbClr val="0563C1"/>
                </a:solidFill>
                <a:effectLst/>
                <a:latin typeface="Calibri" panose="020F0502020204030204" pitchFamily="34" charset="0"/>
                <a:ea typeface="Times New Roman" panose="02020603050405020304" pitchFamily="18" charset="0"/>
                <a:hlinkClick r:id="rId4"/>
              </a:rPr>
              <a:t>#OutdoorsIsFree</a:t>
            </a:r>
            <a:r>
              <a:rPr lang="en-GB" sz="1800" dirty="0">
                <a:effectLst/>
                <a:latin typeface="Calibri" panose="020F0502020204030204" pitchFamily="34" charset="0"/>
                <a:ea typeface="Times New Roman" panose="02020603050405020304" pitchFamily="18" charset="0"/>
              </a:rPr>
              <a:t>,	  </a:t>
            </a:r>
            <a:r>
              <a:rPr lang="en-GB" sz="2800" u="sng" dirty="0">
                <a:solidFill>
                  <a:srgbClr val="0563C1"/>
                </a:solidFill>
                <a:effectLst/>
                <a:latin typeface="Calibri" panose="020F0502020204030204" pitchFamily="34" charset="0"/>
                <a:ea typeface="Times New Roman" panose="02020603050405020304" pitchFamily="18" charset="0"/>
                <a:hlinkClick r:id="rId5"/>
              </a:rPr>
              <a:t>#WinterWellbeingInKent</a:t>
            </a:r>
            <a:r>
              <a:rPr lang="en-GB" sz="2800" dirty="0">
                <a:effectLst/>
                <a:latin typeface="Calibri" panose="020F0502020204030204" pitchFamily="34" charset="0"/>
                <a:ea typeface="Times New Roman" panose="02020603050405020304" pitchFamily="18" charset="0"/>
              </a:rPr>
              <a:t> </a:t>
            </a:r>
          </a:p>
          <a:p>
            <a:pPr lvl="0"/>
            <a:endParaRPr lang="en-GB" sz="2800" dirty="0">
              <a:latin typeface="Calibri" panose="020F0502020204030204" pitchFamily="34" charset="0"/>
              <a:ea typeface="Calibri" panose="020F0502020204030204" pitchFamily="34" charset="0"/>
            </a:endParaRPr>
          </a:p>
          <a:p>
            <a:pPr lvl="0"/>
            <a:r>
              <a:rPr lang="en-GB" sz="2800" dirty="0">
                <a:effectLst/>
                <a:latin typeface="Calibri" panose="020F0502020204030204" pitchFamily="34" charset="0"/>
                <a:ea typeface="Calibri" panose="020F0502020204030204" pitchFamily="34" charset="0"/>
              </a:rPr>
              <a:t>North Kent Countryside Partnership – Ecology Island</a:t>
            </a:r>
          </a:p>
          <a:p>
            <a:pPr lvl="0"/>
            <a:endParaRPr lang="en-GB" sz="2800" dirty="0">
              <a:latin typeface="Calibri" panose="020F0502020204030204" pitchFamily="34" charset="0"/>
              <a:ea typeface="Calibri" panose="020F0502020204030204" pitchFamily="34" charset="0"/>
            </a:endParaRPr>
          </a:p>
          <a:p>
            <a:pPr lvl="0"/>
            <a:r>
              <a:rPr lang="en-GB" sz="2800" dirty="0">
                <a:effectLst/>
                <a:latin typeface="Calibri" panose="020F0502020204030204" pitchFamily="34" charset="0"/>
                <a:ea typeface="Calibri" panose="020F0502020204030204" pitchFamily="34" charset="0"/>
              </a:rPr>
              <a:t>Northfleet Early Help – Horses fo</a:t>
            </a:r>
            <a:r>
              <a:rPr lang="en-GB" sz="2800" dirty="0">
                <a:latin typeface="Calibri" panose="020F0502020204030204" pitchFamily="34" charset="0"/>
                <a:ea typeface="Calibri" panose="020F0502020204030204" pitchFamily="34" charset="0"/>
              </a:rPr>
              <a:t>r Health</a:t>
            </a:r>
          </a:p>
          <a:p>
            <a:pPr lvl="0"/>
            <a:endParaRPr lang="en-GB" sz="2800" dirty="0">
              <a:effectLst/>
              <a:latin typeface="Calibri" panose="020F0502020204030204" pitchFamily="34" charset="0"/>
              <a:ea typeface="Calibri" panose="020F0502020204030204" pitchFamily="34" charset="0"/>
            </a:endParaRPr>
          </a:p>
          <a:p>
            <a:pPr lvl="0"/>
            <a:r>
              <a:rPr lang="en-GB" sz="2800" dirty="0">
                <a:latin typeface="Calibri" panose="020F0502020204030204" pitchFamily="34" charset="0"/>
                <a:ea typeface="Calibri" panose="020F0502020204030204" pitchFamily="34" charset="0"/>
              </a:rPr>
              <a:t>Stepping out		Tonbridge Therapy Garden</a:t>
            </a:r>
            <a:endParaRPr lang="en-GB" sz="2800" dirty="0">
              <a:effectLst/>
              <a:latin typeface="Calibri" panose="020F0502020204030204" pitchFamily="34" charset="0"/>
              <a:ea typeface="Calibri" panose="020F0502020204030204" pitchFamily="34" charset="0"/>
            </a:endParaRPr>
          </a:p>
          <a:p>
            <a:pPr lvl="0"/>
            <a:endParaRPr lang="en-GB" sz="2800" dirty="0">
              <a:latin typeface="Calibri" panose="020F0502020204030204" pitchFamily="34" charset="0"/>
              <a:ea typeface="Calibri" panose="020F0502020204030204" pitchFamily="34" charset="0"/>
            </a:endParaRPr>
          </a:p>
          <a:p>
            <a:pPr lvl="0"/>
            <a:r>
              <a:rPr lang="en-GB" sz="1800" dirty="0">
                <a:effectLst/>
                <a:latin typeface="Calibri" panose="020F0502020204030204" pitchFamily="34" charset="0"/>
                <a:ea typeface="Calibri" panose="020F0502020204030204" pitchFamily="34" charset="0"/>
              </a:rPr>
              <a:t> </a:t>
            </a:r>
          </a:p>
        </p:txBody>
      </p:sp>
      <p:pic>
        <p:nvPicPr>
          <p:cNvPr id="6" name="Picture 1">
            <a:extLst>
              <a:ext uri="{FF2B5EF4-FFF2-40B4-BE49-F238E27FC236}">
                <a16:creationId xmlns:a16="http://schemas.microsoft.com/office/drawing/2014/main" id="{568CDF8D-E751-4019-BD69-76C933A2FB9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896600" y="6013450"/>
            <a:ext cx="12954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3623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647</TotalTime>
  <Words>303</Words>
  <Application>Microsoft Office PowerPoint</Application>
  <PresentationFormat>Widescreen</PresentationFormat>
  <Paragraphs>42</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Office Theme</vt:lpstr>
      <vt:lpstr>Health and the Environment</vt:lpstr>
      <vt:lpstr>PowerPoint Presentation</vt:lpstr>
      <vt:lpstr>Building blocks for health</vt:lpstr>
      <vt:lpstr>Green Social Prescribing</vt:lpstr>
      <vt:lpstr>Green Social Prescribing opportunities</vt:lpstr>
      <vt:lpstr>Examples of good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Deakin - GT EW</dc:creator>
  <cp:lastModifiedBy>Chris Drake - GT EW</cp:lastModifiedBy>
  <cp:revision>4</cp:revision>
  <dcterms:created xsi:type="dcterms:W3CDTF">2022-10-14T08:45:38Z</dcterms:created>
  <dcterms:modified xsi:type="dcterms:W3CDTF">2022-12-13T13:59:43Z</dcterms:modified>
</cp:coreProperties>
</file>